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60" r:id="rId5"/>
    <p:sldId id="267" r:id="rId6"/>
    <p:sldId id="261" r:id="rId7"/>
    <p:sldId id="263" r:id="rId8"/>
    <p:sldId id="262" r:id="rId9"/>
    <p:sldId id="264" r:id="rId10"/>
    <p:sldId id="265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A50021"/>
    <a:srgbClr val="68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2" autoAdjust="0"/>
    <p:restoredTop sz="94715"/>
  </p:normalViewPr>
  <p:slideViewPr>
    <p:cSldViewPr snapToGrid="0">
      <p:cViewPr varScale="1">
        <p:scale>
          <a:sx n="105" d="100"/>
          <a:sy n="105" d="100"/>
        </p:scale>
        <p:origin x="111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4CFED-9E4C-495E-BCF5-3C18F8FEF190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6706-CEFA-461F-8E08-14EF36B6D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3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6706-CEFA-461F-8E08-14EF36B6D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9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60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9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 userDrawn="1"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02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2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bacorli2/scrna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hyperlink" Target="https://www.biorxiv.org/content/10.1101/2023.03.06.531398v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30" y="660026"/>
            <a:ext cx="11712539" cy="2387600"/>
          </a:xfrm>
        </p:spPr>
        <p:txBody>
          <a:bodyPr/>
          <a:lstStyle/>
          <a:p>
            <a:r>
              <a:rPr lang="en-US" dirty="0"/>
              <a:t>Module 0: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C9B71-6B7C-0107-E8D4-2108C90AA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4109" y="3810375"/>
            <a:ext cx="8323780" cy="2142251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F8BF-F92C-BD79-B47F-1A2AE68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for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28F01-E71C-A6F2-4736-E3CC864123AF}"/>
              </a:ext>
            </a:extLst>
          </p:cNvPr>
          <p:cNvSpPr txBox="1"/>
          <p:nvPr/>
        </p:nvSpPr>
        <p:spPr>
          <a:xfrm>
            <a:off x="502920" y="1071805"/>
            <a:ext cx="5910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Slides with example code/ output used to analyze data.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All code for analyzing PBMC dataset is found in </a:t>
            </a:r>
          </a:p>
          <a:p>
            <a:r>
              <a:rPr lang="en-US" b="1" dirty="0"/>
              <a:t>	/M0_Intro_Workshop/</a:t>
            </a:r>
            <a:r>
              <a:rPr lang="en-US" b="1" dirty="0" err="1"/>
              <a:t>test_packages.R</a:t>
            </a: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 startAt="3"/>
            </a:pPr>
            <a:r>
              <a:rPr lang="en-US" dirty="0"/>
              <a:t>All code for analyzing </a:t>
            </a:r>
            <a:r>
              <a:rPr lang="en-US" dirty="0" err="1"/>
              <a:t>zerbahub</a:t>
            </a:r>
            <a:r>
              <a:rPr lang="en-US" dirty="0"/>
              <a:t> dataset are found in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/M3_Seurat_Processing/Module3_part1.Rmd</a:t>
            </a:r>
          </a:p>
          <a:p>
            <a:pPr lvl="1"/>
            <a:r>
              <a:rPr lang="en-US" dirty="0"/>
              <a:t>	</a:t>
            </a:r>
            <a:r>
              <a:rPr lang="en-US" b="1" dirty="0"/>
              <a:t>/M3_Seurat_Processing/Module3_part2.Rmd</a:t>
            </a:r>
          </a:p>
          <a:p>
            <a:pPr lvl="1"/>
            <a:r>
              <a:rPr lang="en-US" b="1" dirty="0"/>
              <a:t>	/M4_Seurat_CellType/Module4_5.Rmd</a:t>
            </a:r>
          </a:p>
          <a:p>
            <a:pPr lvl="1"/>
            <a:r>
              <a:rPr lang="en-US" b="1" dirty="0"/>
              <a:t>	/M6_Monocle_Pseudotime/</a:t>
            </a:r>
            <a:r>
              <a:rPr lang="en-US" b="1" dirty="0" err="1"/>
              <a:t>zebra_pseudo_time.R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A9343-3BB8-C20B-5533-78453224B12D}"/>
              </a:ext>
            </a:extLst>
          </p:cNvPr>
          <p:cNvSpPr txBox="1"/>
          <p:nvPr/>
        </p:nvSpPr>
        <p:spPr>
          <a:xfrm>
            <a:off x="1174454" y="5965371"/>
            <a:ext cx="2556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</a:t>
            </a:r>
          </a:p>
          <a:p>
            <a:r>
              <a:rPr lang="en-US" dirty="0">
                <a:hlinkClick r:id="rId2"/>
              </a:rPr>
              <a:t>bacorli2/scrna_workshop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5498E-BA83-4FBF-1986-C2F0EC27ABBC}"/>
              </a:ext>
            </a:extLst>
          </p:cNvPr>
          <p:cNvGrpSpPr/>
          <p:nvPr/>
        </p:nvGrpSpPr>
        <p:grpSpPr>
          <a:xfrm>
            <a:off x="6647688" y="1669410"/>
            <a:ext cx="5544312" cy="4639950"/>
            <a:chOff x="5910401" y="1669410"/>
            <a:chExt cx="6281599" cy="51885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1F3C89-9DFB-3EE2-A934-2AF2E16A7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401" y="1669410"/>
              <a:ext cx="6201957" cy="79044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1AE225-69E7-DB11-B21E-A78684260B52}"/>
                </a:ext>
              </a:extLst>
            </p:cNvPr>
            <p:cNvSpPr/>
            <p:nvPr/>
          </p:nvSpPr>
          <p:spPr>
            <a:xfrm>
              <a:off x="9173029" y="5965371"/>
              <a:ext cx="3018971" cy="892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52A653-69AA-2FC8-0934-0AF8C3FE5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401" y="2582378"/>
              <a:ext cx="6221787" cy="3723436"/>
            </a:xfrm>
            <a:prstGeom prst="rect">
              <a:avLst/>
            </a:prstGeom>
          </p:spPr>
        </p:pic>
      </p:grpSp>
      <p:pic>
        <p:nvPicPr>
          <p:cNvPr id="1026" name="Picture 2" descr="GitHub logo">
            <a:extLst>
              <a:ext uri="{FF2B5EF4-FFF2-40B4-BE49-F238E27FC236}">
                <a16:creationId xmlns:a16="http://schemas.microsoft.com/office/drawing/2014/main" id="{E439A6B9-F07C-B211-381D-367AAFC8C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927" y="4819084"/>
            <a:ext cx="1720838" cy="96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4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293B-CA8C-4161-054E-00713954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 with Slides: Busy but Informative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586D2F-5B90-6C89-FA40-82DE1DC5644A}"/>
              </a:ext>
            </a:extLst>
          </p:cNvPr>
          <p:cNvSpPr/>
          <p:nvPr/>
        </p:nvSpPr>
        <p:spPr>
          <a:xfrm>
            <a:off x="100584" y="768096"/>
            <a:ext cx="2029968" cy="5971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1A05E-2E4D-1790-A615-10E48B75A147}"/>
              </a:ext>
            </a:extLst>
          </p:cNvPr>
          <p:cNvSpPr/>
          <p:nvPr/>
        </p:nvSpPr>
        <p:spPr>
          <a:xfrm>
            <a:off x="2282952" y="768096"/>
            <a:ext cx="9704832" cy="5577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D432F-DB17-B190-BD85-9FFF967BF46F}"/>
              </a:ext>
            </a:extLst>
          </p:cNvPr>
          <p:cNvSpPr txBox="1"/>
          <p:nvPr/>
        </p:nvSpPr>
        <p:spPr>
          <a:xfrm>
            <a:off x="204216" y="2951946"/>
            <a:ext cx="18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Flowchart of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57CC3-F476-BE72-C551-A1538E0D3143}"/>
              </a:ext>
            </a:extLst>
          </p:cNvPr>
          <p:cNvSpPr txBox="1"/>
          <p:nvPr/>
        </p:nvSpPr>
        <p:spPr>
          <a:xfrm>
            <a:off x="4367784" y="2167116"/>
            <a:ext cx="4821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Code snippets</a:t>
            </a:r>
          </a:p>
          <a:p>
            <a:pPr marL="342900" indent="-342900">
              <a:buAutoNum type="arabicPeriod"/>
            </a:pPr>
            <a:r>
              <a:rPr lang="en-US" sz="3200" dirty="0"/>
              <a:t>Outputs (visualizations)</a:t>
            </a:r>
          </a:p>
          <a:p>
            <a:pPr marL="342900" indent="-342900">
              <a:buAutoNum type="arabicPeriod"/>
            </a:pPr>
            <a:r>
              <a:rPr lang="en-US" sz="3200" dirty="0"/>
              <a:t>Text with description</a:t>
            </a:r>
          </a:p>
        </p:txBody>
      </p:sp>
    </p:spTree>
    <p:extLst>
      <p:ext uri="{BB962C8B-B14F-4D97-AF65-F5344CB8AC3E}">
        <p14:creationId xmlns:p14="http://schemas.microsoft.com/office/powerpoint/2010/main" val="60480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Sponsors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69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155350"/>
            <a:ext cx="7806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</a:t>
            </a:r>
            <a:r>
              <a:rPr lang="en-US" i="1" dirty="0"/>
              <a:t>how</a:t>
            </a:r>
            <a:r>
              <a:rPr lang="en-US" dirty="0"/>
              <a:t>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</a:t>
            </a:r>
            <a:r>
              <a:rPr lang="en-US" b="1" dirty="0"/>
              <a:t>basic DGE </a:t>
            </a:r>
            <a:r>
              <a:rPr lang="en-US" dirty="0"/>
              <a:t>and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Use Monocle to perform </a:t>
            </a:r>
            <a:r>
              <a:rPr lang="en-US" b="1" dirty="0"/>
              <a:t>cell trajectory </a:t>
            </a:r>
            <a:r>
              <a:rPr lang="en-US" dirty="0"/>
              <a:t>and</a:t>
            </a:r>
            <a:r>
              <a:rPr lang="en-US" b="1" dirty="0"/>
              <a:t> cell fate </a:t>
            </a:r>
            <a:r>
              <a:rPr lang="en-US" dirty="0"/>
              <a:t>analysis.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Workshop Assignment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B0E204-833C-5305-3444-8C6136516FEA}"/>
              </a:ext>
            </a:extLst>
          </p:cNvPr>
          <p:cNvSpPr/>
          <p:nvPr/>
        </p:nvSpPr>
        <p:spPr>
          <a:xfrm>
            <a:off x="9995422" y="6360405"/>
            <a:ext cx="2120378" cy="497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73D80-8200-E4A4-5129-EE9374A9659D}"/>
              </a:ext>
            </a:extLst>
          </p:cNvPr>
          <p:cNvSpPr txBox="1"/>
          <p:nvPr/>
        </p:nvSpPr>
        <p:spPr>
          <a:xfrm>
            <a:off x="228432" y="629173"/>
            <a:ext cx="317747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/>
              <a:t>Intro </a:t>
            </a:r>
            <a:r>
              <a:rPr lang="en-US" b="1" dirty="0" err="1"/>
              <a:t>scRNA</a:t>
            </a:r>
            <a:r>
              <a:rPr lang="en-US" b="1" dirty="0"/>
              <a:t>-Seq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Ranger Read Alignment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Seurat Processing Pipeline</a:t>
            </a:r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r>
              <a:rPr lang="en-US" b="1" dirty="0"/>
              <a:t>Cell Type Identification</a:t>
            </a:r>
          </a:p>
          <a:p>
            <a:pPr marL="342900" indent="-342900">
              <a:buAutoNum type="arabicParenR"/>
            </a:pPr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8E6B8-8A1F-CBA5-E3BB-A814E8D6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Course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2EB12-937A-ECD0-EEA1-3330A9778DDE}"/>
              </a:ext>
            </a:extLst>
          </p:cNvPr>
          <p:cNvSpPr txBox="1"/>
          <p:nvPr/>
        </p:nvSpPr>
        <p:spPr>
          <a:xfrm>
            <a:off x="8122244" y="3425244"/>
            <a:ext cx="338817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Interactive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E7ECB-74E5-421A-95D4-112A5904A26C}"/>
              </a:ext>
            </a:extLst>
          </p:cNvPr>
          <p:cNvSpPr txBox="1"/>
          <p:nvPr/>
        </p:nvSpPr>
        <p:spPr>
          <a:xfrm>
            <a:off x="8122244" y="878380"/>
            <a:ext cx="338817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Teaching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4A9FB-7F9E-FA5D-1F90-B1058EDE7A8F}"/>
              </a:ext>
            </a:extLst>
          </p:cNvPr>
          <p:cNvSpPr txBox="1"/>
          <p:nvPr/>
        </p:nvSpPr>
        <p:spPr>
          <a:xfrm>
            <a:off x="4223649" y="1353975"/>
            <a:ext cx="39707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5) Seurat Exploratory and DGE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6) Monocle </a:t>
            </a:r>
            <a:r>
              <a:rPr lang="en-US" b="1" dirty="0" err="1"/>
              <a:t>Pseudotime</a:t>
            </a: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pPr marL="342900" indent="-342900">
              <a:buAutoNum type="arabicParenR"/>
            </a:pPr>
            <a:endParaRPr lang="en-US" b="1" dirty="0"/>
          </a:p>
          <a:p>
            <a:r>
              <a:rPr lang="en-US" b="1" dirty="0"/>
              <a:t>7) Best Practices and Summary</a:t>
            </a:r>
          </a:p>
        </p:txBody>
      </p:sp>
      <p:pic>
        <p:nvPicPr>
          <p:cNvPr id="1026" name="Picture 2" descr="Blood smear Information | Mount Sinai - New York">
            <a:extLst>
              <a:ext uri="{FF2B5EF4-FFF2-40B4-BE49-F238E27FC236}">
                <a16:creationId xmlns:a16="http://schemas.microsoft.com/office/drawing/2014/main" id="{319E9F75-FD16-4434-B0EC-FB1FFC4C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051" y="1511507"/>
            <a:ext cx="2120378" cy="16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09453-F7C5-941B-B98F-8137C0642D4C}"/>
              </a:ext>
            </a:extLst>
          </p:cNvPr>
          <p:cNvSpPr txBox="1"/>
          <p:nvPr/>
        </p:nvSpPr>
        <p:spPr>
          <a:xfrm>
            <a:off x="8053862" y="1620623"/>
            <a:ext cx="3327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Blood Sample, </a:t>
            </a:r>
          </a:p>
          <a:p>
            <a:r>
              <a:rPr lang="en-US" b="1" dirty="0"/>
              <a:t>Healthy Donor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A1EB0-9B35-6D51-654C-94E232067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99"/>
          <a:stretch/>
        </p:blipFill>
        <p:spPr>
          <a:xfrm>
            <a:off x="8411883" y="2426632"/>
            <a:ext cx="990855" cy="629173"/>
          </a:xfrm>
          <a:prstGeom prst="rect">
            <a:avLst/>
          </a:prstGeom>
        </p:spPr>
      </p:pic>
      <p:pic>
        <p:nvPicPr>
          <p:cNvPr id="1028" name="Picture 4" descr="Zebrafish as a Model to Understand Vertebrate Development - ScienceDirect">
            <a:extLst>
              <a:ext uri="{FF2B5EF4-FFF2-40B4-BE49-F238E27FC236}">
                <a16:creationId xmlns:a16="http://schemas.microsoft.com/office/drawing/2014/main" id="{F6EE326B-4870-0B3F-4E12-B393369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673" y="4076829"/>
            <a:ext cx="3129318" cy="2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56E95-9C9C-ACA4-B34B-74CF04C36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88" t="15660" r="4708" b="49853"/>
          <a:stretch/>
        </p:blipFill>
        <p:spPr>
          <a:xfrm>
            <a:off x="9816332" y="4016957"/>
            <a:ext cx="1695450" cy="41044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C94234-6366-35B9-0814-3633A63B0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98"/>
          <a:stretch/>
        </p:blipFill>
        <p:spPr bwMode="auto">
          <a:xfrm>
            <a:off x="710706" y="4378581"/>
            <a:ext cx="2319014" cy="11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94877F1-1D93-5B27-1179-15BAEE05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56" y="2668373"/>
            <a:ext cx="2137715" cy="118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ig. 1">
            <a:extLst>
              <a:ext uri="{FF2B5EF4-FFF2-40B4-BE49-F238E27FC236}">
                <a16:creationId xmlns:a16="http://schemas.microsoft.com/office/drawing/2014/main" id="{B3F703F9-C6DD-8EFA-1128-DD61948C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48280" b="77872"/>
          <a:stretch/>
        </p:blipFill>
        <p:spPr bwMode="auto">
          <a:xfrm>
            <a:off x="741042" y="5943972"/>
            <a:ext cx="2258343" cy="83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86;p19">
            <a:extLst>
              <a:ext uri="{FF2B5EF4-FFF2-40B4-BE49-F238E27FC236}">
                <a16:creationId xmlns:a16="http://schemas.microsoft.com/office/drawing/2014/main" id="{69F53813-CD85-D953-138F-F2A7ED7075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0"/>
          <a:stretch/>
        </p:blipFill>
        <p:spPr>
          <a:xfrm>
            <a:off x="833739" y="1070756"/>
            <a:ext cx="2072948" cy="112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C7733-AD26-4060-C275-317771D632E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7"/>
          <a:stretch/>
        </p:blipFill>
        <p:spPr>
          <a:xfrm>
            <a:off x="4936515" y="1731400"/>
            <a:ext cx="1848834" cy="13051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9F569-CF98-09E0-D0E5-AA9A8B180B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9801"/>
          <a:stretch/>
        </p:blipFill>
        <p:spPr>
          <a:xfrm>
            <a:off x="4897670" y="3389347"/>
            <a:ext cx="1939996" cy="1305117"/>
          </a:xfrm>
          <a:prstGeom prst="rect">
            <a:avLst/>
          </a:prstGeom>
        </p:spPr>
      </p:pic>
      <p:pic>
        <p:nvPicPr>
          <p:cNvPr id="17" name="Picture 2" descr="The six core principles of Open Science which guide the Open Traits Network.">
            <a:extLst>
              <a:ext uri="{FF2B5EF4-FFF2-40B4-BE49-F238E27FC236}">
                <a16:creationId xmlns:a16="http://schemas.microsoft.com/office/drawing/2014/main" id="{50F111D3-0584-26C0-93B8-0721D062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05" y="5091870"/>
            <a:ext cx="2173654" cy="136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91D2C9-51C6-03A5-106A-E2CE1E0442AF}"/>
              </a:ext>
            </a:extLst>
          </p:cNvPr>
          <p:cNvSpPr txBox="1"/>
          <p:nvPr/>
        </p:nvSpPr>
        <p:spPr>
          <a:xfrm>
            <a:off x="3250987" y="6671368"/>
            <a:ext cx="248551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>
                <a:solidFill>
                  <a:schemeClr val="bg1">
                    <a:lumMod val="85000"/>
                  </a:schemeClr>
                </a:solidFill>
              </a:rPr>
              <a:t>https://www.mountsinai.org/health-library/tests/blood-smear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1850B-9CA6-BD3E-6B57-C0495A8801A7}"/>
              </a:ext>
            </a:extLst>
          </p:cNvPr>
          <p:cNvSpPr txBox="1"/>
          <p:nvPr/>
        </p:nvSpPr>
        <p:spPr>
          <a:xfrm>
            <a:off x="9493873" y="6671368"/>
            <a:ext cx="217679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Narendra. Academic Press (2020) Pages 559-591.</a:t>
            </a:r>
          </a:p>
        </p:txBody>
      </p:sp>
    </p:spTree>
    <p:extLst>
      <p:ext uri="{BB962C8B-B14F-4D97-AF65-F5344CB8AC3E}">
        <p14:creationId xmlns:p14="http://schemas.microsoft.com/office/powerpoint/2010/main" val="23700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635051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745106" y="858579"/>
            <a:ext cx="4493967" cy="34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9D9F17-4443-84A5-2FCA-9F38677F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943" y="47799"/>
            <a:ext cx="1906057" cy="11627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68630" y="6326862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4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B99CA-5F61-032D-7B83-21CB2CFFB604}"/>
              </a:ext>
            </a:extLst>
          </p:cNvPr>
          <p:cNvSpPr txBox="1"/>
          <p:nvPr/>
        </p:nvSpPr>
        <p:spPr>
          <a:xfrm>
            <a:off x="209550" y="735194"/>
            <a:ext cx="516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 annotated and embryonic tissue annotated.</a:t>
            </a:r>
          </a:p>
        </p:txBody>
      </p:sp>
      <p:pic>
        <p:nvPicPr>
          <p:cNvPr id="14" name="Picture 13" descr="A close-up of a diagram&#10;&#10;Description automatically generated">
            <a:extLst>
              <a:ext uri="{FF2B5EF4-FFF2-40B4-BE49-F238E27FC236}">
                <a16:creationId xmlns:a16="http://schemas.microsoft.com/office/drawing/2014/main" id="{03690914-3042-E946-282C-BCDE08D57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" b="32344"/>
          <a:stretch/>
        </p:blipFill>
        <p:spPr>
          <a:xfrm>
            <a:off x="438912" y="1497643"/>
            <a:ext cx="6590156" cy="39633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E5A1EA-634F-667D-831D-F47CD452D31A}"/>
              </a:ext>
            </a:extLst>
          </p:cNvPr>
          <p:cNvSpPr/>
          <p:nvPr/>
        </p:nvSpPr>
        <p:spPr>
          <a:xfrm>
            <a:off x="5800725" y="3619500"/>
            <a:ext cx="1123950" cy="1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9A70D1-8AA2-2228-9767-88866CDD6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0" t="24342" b="44320"/>
          <a:stretch/>
        </p:blipFill>
        <p:spPr>
          <a:xfrm>
            <a:off x="6096762" y="2468880"/>
            <a:ext cx="5811774" cy="43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37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635</Words>
  <Application>Microsoft Office PowerPoint</Application>
  <PresentationFormat>Widescreen</PresentationFormat>
  <Paragraphs>101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Module 0: Introduction</vt:lpstr>
      <vt:lpstr>Meet your Instructors</vt:lpstr>
      <vt:lpstr>Workshop Sponsors</vt:lpstr>
      <vt:lpstr>Learning Objectives</vt:lpstr>
      <vt:lpstr>Post Workshop Assignment</vt:lpstr>
      <vt:lpstr>Overview of Course Modules</vt:lpstr>
      <vt:lpstr>The Teaching Dataset</vt:lpstr>
      <vt:lpstr>The Interactive Dataset</vt:lpstr>
      <vt:lpstr>The Interactive Dataset</vt:lpstr>
      <vt:lpstr>Materials for Workshop</vt:lpstr>
      <vt:lpstr>General Approach with Slides: Busy but Informative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157</cp:revision>
  <dcterms:created xsi:type="dcterms:W3CDTF">2024-01-01T16:06:19Z</dcterms:created>
  <dcterms:modified xsi:type="dcterms:W3CDTF">2024-04-05T19:15:18Z</dcterms:modified>
</cp:coreProperties>
</file>